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>
        <p:scale>
          <a:sx n="120" d="100"/>
          <a:sy n="120" d="100"/>
        </p:scale>
        <p:origin x="25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690AE-C332-7940-86EC-C807909D1F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A3230D-9B94-E448-A8BA-5E40038A6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2917E-DBF0-FB42-A2E2-C12E3DC6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A2C07-BF2D-4A43-B1E7-AE3692735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3CBB2-3CF7-BF45-95EC-996A817D9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5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F869F-1897-DD44-9517-C63DF5014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06DAD2-4769-0A47-973F-0159BEB91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3A887-101C-8F4D-9C5D-AB9C6E30D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16836B-BBAC-B648-867B-BFED9E158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96EDF-5AF8-6844-9C17-FC1B1A66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83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49A83A-B637-7B42-A974-DCD8945FA1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48376F-8071-6646-A741-6D4D27ECB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57270-840D-8341-97A7-F9F1BCD33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6B76E-25FA-CE48-9C74-031408E91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5CE96-1E16-9E47-BDE3-5330AB63C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739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1BE13-CC4D-F14A-8D38-A263B20F4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C04D1E-641D-6347-A805-BCE82CD4DB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408C4-D844-5B46-BCAE-F19E44367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30AED-1280-884A-B3E0-6B6C17D52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0E41B4-1DD4-024D-8B1E-98BD734C0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88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3B678-256C-CE40-B135-344F6EF7A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A049F-828D-4B47-B853-3D09B87FE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5CFA2-4F8C-3548-8ACD-5E33C0017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9BE61-CCA1-CF4F-9CD4-67B580BF3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80450C-9817-2349-A693-7417F9C78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66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BB6F0-D27C-5E4C-BF85-7BBD3C416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A9E95-48CA-9E46-BA25-C64BD5BE6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04086-C853-8446-857C-283619EECE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4D93A3-68B1-B340-9F1E-F8205C7BF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51205-FD1A-3F49-BED4-006C27DDD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4742B-D1C6-734A-A24D-DC6BEFB50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091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4CBE-A465-AE4F-B288-3E8F60904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C55A9-9013-CD49-A436-F3249DB0C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6AE725-52F9-CD4C-9C32-E32C274BC3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8D5D51-9486-2E4C-9CB6-0068DCC234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24A2A8-146C-1A48-B5FC-E05534C914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3A3258-2FCD-4442-911A-9E8A25C39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AA87F4-EB2B-7240-A843-C85C583B0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39CE25-E163-FE42-A435-C43FD5C44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34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A27E7-DECB-D445-BF01-9CE1D3356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9DC1E5-881E-1C40-883D-AF6987751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89299B-3A83-0F41-9722-30F272F14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785C84-3469-404E-922E-C6C9597A4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29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EF8F6A-BF22-B844-B851-00685E6B4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2A3624-DEE1-5442-BBD6-B7F211CD3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E81566-0A3C-354E-9F99-F0C61057B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382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311BB-5A96-4743-AE0F-F28AED00E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DCA4A-7FFF-A049-B1EB-D700EE874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96F5EE-615C-EB4B-BC5C-F5FD0DA255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2534CB-A8A1-A042-AACF-F4C42C606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8D115-E5A7-1241-8CC7-804E16B95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B13A87-BA6B-164B-9A94-79E3D0919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4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46803-27C3-594B-8BBB-9C9AA0F58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CCBD0C-7C14-DF4D-AAE5-E654457F27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B2B5E5-84CB-054E-BA13-5105F8F94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71F083-8E5F-FF42-92F5-4F4321C84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1AFD8-C836-0545-B7EA-B6D37CE68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D4D6B-5C32-9649-8592-ECC5ED65F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160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5488FB-660F-5F46-B5F7-A664C51FD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C4D51-AD9E-E24F-A8C1-C903580A1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15A55-0644-D44D-8B2C-9FE2F8DAE4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4396B2-2141-8742-ADB4-8FF1F9F67EAA}" type="datetimeFigureOut">
              <a:rPr lang="en-US" smtClean="0"/>
              <a:t>5/13/19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E289E-963B-FA47-9FCA-48B28DFB76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84775C-C2FD-A543-95BD-9580617969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45F93-46F6-E847-AF3E-334515341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439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B6B52-DD28-2646-932A-3B5DE60688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Improving Business Efficiency:</a:t>
            </a:r>
            <a:br>
              <a:rPr lang="en-US" dirty="0"/>
            </a:br>
            <a:r>
              <a:rPr lang="en-US" dirty="0"/>
              <a:t>Food Distribution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D71858-A403-5749-B6EE-AC86DAE7AF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Patrick Routh</a:t>
            </a:r>
          </a:p>
          <a:p>
            <a:r>
              <a:rPr lang="en-US" dirty="0"/>
              <a:t>May 2019</a:t>
            </a:r>
          </a:p>
        </p:txBody>
      </p:sp>
    </p:spTree>
    <p:extLst>
      <p:ext uri="{BB962C8B-B14F-4D97-AF65-F5344CB8AC3E}">
        <p14:creationId xmlns:p14="http://schemas.microsoft.com/office/powerpoint/2010/main" val="812025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75131-9657-F343-97FD-FAE7C3412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007" y="-112461"/>
            <a:ext cx="10515600" cy="1325563"/>
          </a:xfrm>
        </p:spPr>
        <p:txBody>
          <a:bodyPr/>
          <a:lstStyle/>
          <a:p>
            <a:r>
              <a:rPr lang="en-US" dirty="0"/>
              <a:t>Understanding Our Business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41D4FE-F7C6-A347-916C-B4B39E26F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39" y="1290792"/>
            <a:ext cx="6208374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b="1" dirty="0"/>
              <a:t>Product Offerings</a:t>
            </a:r>
          </a:p>
          <a:p>
            <a:r>
              <a:rPr lang="en-US" sz="1600" dirty="0"/>
              <a:t>69 total products currently offered (8 discont.)</a:t>
            </a:r>
          </a:p>
          <a:p>
            <a:r>
              <a:rPr lang="en-US" sz="1600" dirty="0"/>
              <a:t>Price Range: $2.50 --&gt; $263.50 per product</a:t>
            </a:r>
          </a:p>
          <a:p>
            <a:r>
              <a:rPr lang="en-US" sz="1600" dirty="0"/>
              <a:t>Average Price $28.87</a:t>
            </a: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Customer Base</a:t>
            </a:r>
          </a:p>
          <a:p>
            <a:r>
              <a:rPr lang="en-US" sz="1600" dirty="0"/>
              <a:t>84 different customers from 9 global regions, 21 countries</a:t>
            </a:r>
          </a:p>
          <a:p>
            <a:r>
              <a:rPr lang="en-US" sz="1600" dirty="0"/>
              <a:t>Top Customer: QUICK-Stop</a:t>
            </a:r>
          </a:p>
          <a:p>
            <a:pPr lvl="1"/>
            <a:r>
              <a:rPr lang="en-US" sz="1400" dirty="0"/>
              <a:t>Region: Germany</a:t>
            </a:r>
          </a:p>
          <a:p>
            <a:pPr lvl="1"/>
            <a:r>
              <a:rPr lang="en-US" sz="1400" dirty="0"/>
              <a:t>$92,662.77 in Total Sales from 3/10/13 to 4/14/14</a:t>
            </a:r>
            <a:endParaRPr lang="en-US" sz="1600" dirty="0"/>
          </a:p>
          <a:p>
            <a:pPr marL="0" indent="0">
              <a:buNone/>
            </a:pPr>
            <a:r>
              <a:rPr lang="en-US" sz="1800" b="1" dirty="0"/>
              <a:t>Order Details</a:t>
            </a:r>
          </a:p>
          <a:p>
            <a:r>
              <a:rPr lang="en-US" sz="1600" dirty="0"/>
              <a:t>51,317 products ordered and delivered to customers</a:t>
            </a:r>
          </a:p>
          <a:p>
            <a:pPr marL="0" indent="0">
              <a:buNone/>
            </a:pPr>
            <a:r>
              <a:rPr lang="en-US" sz="1800" b="1" dirty="0"/>
              <a:t>Sales Team</a:t>
            </a:r>
          </a:p>
          <a:p>
            <a:r>
              <a:rPr lang="en-US" sz="1600" dirty="0"/>
              <a:t>Discounts Range: 0-25%</a:t>
            </a:r>
          </a:p>
          <a:p>
            <a:r>
              <a:rPr lang="en-US" sz="1600" dirty="0"/>
              <a:t>Top Salesperson: Andrew</a:t>
            </a:r>
          </a:p>
          <a:p>
            <a:pPr lvl="1"/>
            <a:r>
              <a:rPr lang="en-US" sz="1200" dirty="0"/>
              <a:t>$137,291.92 in total sales</a:t>
            </a:r>
          </a:p>
          <a:p>
            <a:pPr lvl="1"/>
            <a:r>
              <a:rPr lang="en-US" sz="1200" dirty="0"/>
              <a:t>Largest individual sale - $15,019.50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6139765-338A-B44A-972E-677D9B4922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1447558"/>
              </p:ext>
            </p:extLst>
          </p:nvPr>
        </p:nvGraphicFramePr>
        <p:xfrm>
          <a:off x="5617780" y="1097604"/>
          <a:ext cx="3126828" cy="155448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1398175">
                  <a:extLst>
                    <a:ext uri="{9D8B030D-6E8A-4147-A177-3AD203B41FA5}">
                      <a16:colId xmlns:a16="http://schemas.microsoft.com/office/drawing/2014/main" val="3098966839"/>
                    </a:ext>
                  </a:extLst>
                </a:gridCol>
                <a:gridCol w="823652">
                  <a:extLst>
                    <a:ext uri="{9D8B030D-6E8A-4147-A177-3AD203B41FA5}">
                      <a16:colId xmlns:a16="http://schemas.microsoft.com/office/drawing/2014/main" val="2194831652"/>
                    </a:ext>
                  </a:extLst>
                </a:gridCol>
                <a:gridCol w="905001">
                  <a:extLst>
                    <a:ext uri="{9D8B030D-6E8A-4147-A177-3AD203B41FA5}">
                      <a16:colId xmlns:a16="http://schemas.microsoft.com/office/drawing/2014/main" val="305642198"/>
                    </a:ext>
                  </a:extLst>
                </a:gridCol>
              </a:tblGrid>
              <a:tr h="276352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Most Expensive Products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218195"/>
                  </a:ext>
                </a:extLst>
              </a:tr>
              <a:tr h="276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dirty="0">
                          <a:effectLst/>
                        </a:rPr>
                        <a:t>Name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/>
                        <a:t>Category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/>
                        <a:t>Price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015448"/>
                  </a:ext>
                </a:extLst>
              </a:tr>
              <a:tr h="276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dirty="0">
                          <a:effectLst/>
                        </a:rPr>
                        <a:t>Côte de Blaye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dirty="0">
                          <a:effectLst/>
                        </a:rPr>
                        <a:t>Beverages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$263.50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5855624"/>
                  </a:ext>
                </a:extLst>
              </a:tr>
              <a:tr h="44907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Sir Rodney's Marmalade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Confections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$81.00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1088706"/>
                  </a:ext>
                </a:extLst>
              </a:tr>
              <a:tr h="27635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Carnarvon Tigers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Seafood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$62.50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40102494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6B70825-79AE-3D47-8AAA-626E1A9207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401539"/>
              </p:ext>
            </p:extLst>
          </p:nvPr>
        </p:nvGraphicFramePr>
        <p:xfrm>
          <a:off x="8900073" y="1097604"/>
          <a:ext cx="2926081" cy="1554480"/>
        </p:xfrm>
        <a:graphic>
          <a:graphicData uri="http://schemas.openxmlformats.org/drawingml/2006/table">
            <a:tbl>
              <a:tblPr firstRow="1">
                <a:tableStyleId>{69012ECD-51FC-41F1-AA8D-1B2483CD663E}</a:tableStyleId>
              </a:tblPr>
              <a:tblGrid>
                <a:gridCol w="825061">
                  <a:extLst>
                    <a:ext uri="{9D8B030D-6E8A-4147-A177-3AD203B41FA5}">
                      <a16:colId xmlns:a16="http://schemas.microsoft.com/office/drawing/2014/main" val="3098966839"/>
                    </a:ext>
                  </a:extLst>
                </a:gridCol>
                <a:gridCol w="1224334">
                  <a:extLst>
                    <a:ext uri="{9D8B030D-6E8A-4147-A177-3AD203B41FA5}">
                      <a16:colId xmlns:a16="http://schemas.microsoft.com/office/drawing/2014/main" val="2194831652"/>
                    </a:ext>
                  </a:extLst>
                </a:gridCol>
                <a:gridCol w="876686">
                  <a:extLst>
                    <a:ext uri="{9D8B030D-6E8A-4147-A177-3AD203B41FA5}">
                      <a16:colId xmlns:a16="http://schemas.microsoft.com/office/drawing/2014/main" val="305642198"/>
                    </a:ext>
                  </a:extLst>
                </a:gridCol>
              </a:tblGrid>
              <a:tr h="276352">
                <a:tc gridSpan="3">
                  <a:txBody>
                    <a:bodyPr/>
                    <a:lstStyle/>
                    <a:p>
                      <a:pPr algn="l" fontAlgn="ctr"/>
                      <a:r>
                        <a:rPr lang="en-US" sz="1100" dirty="0">
                          <a:effectLst/>
                        </a:rPr>
                        <a:t>Least Expensive Products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218195"/>
                  </a:ext>
                </a:extLst>
              </a:tr>
              <a:tr h="27635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dirty="0">
                          <a:effectLst/>
                        </a:rPr>
                        <a:t>Name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/>
                        <a:t>Category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/>
                        <a:t>Price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5015448"/>
                  </a:ext>
                </a:extLst>
              </a:tr>
              <a:tr h="44907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dirty="0">
                          <a:effectLst/>
                        </a:rPr>
                        <a:t>Filo Mix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dirty="0">
                          <a:effectLst/>
                        </a:rPr>
                        <a:t>Grains/Cereals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$7.00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5855624"/>
                  </a:ext>
                </a:extLst>
              </a:tr>
              <a:tr h="27635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Konbu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Seafood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$6.00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11088706"/>
                  </a:ext>
                </a:extLst>
              </a:tr>
              <a:tr h="276352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Geitost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Dairy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dirty="0">
                          <a:effectLst/>
                        </a:rPr>
                        <a:t>$2.50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440102494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88259040-98A8-FD4A-8784-9C5EC011F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7779" y="2906291"/>
            <a:ext cx="6427075" cy="3955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404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293AB-1A57-2243-A65E-D6CC2481B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993" y="1253331"/>
            <a:ext cx="4366947" cy="4351338"/>
          </a:xfrm>
        </p:spPr>
        <p:txBody>
          <a:bodyPr>
            <a:normAutofit/>
          </a:bodyPr>
          <a:lstStyle/>
          <a:p>
            <a:r>
              <a:rPr lang="en-US" sz="2000" b="1" dirty="0"/>
              <a:t>Do discounts have a significant effect on the number of products sold? If so, at what levels?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1EAF081-FF5E-1D4E-B094-E8C6BCCDEE78}"/>
              </a:ext>
            </a:extLst>
          </p:cNvPr>
          <p:cNvSpPr txBox="1">
            <a:spLocks/>
          </p:cNvSpPr>
          <p:nvPr/>
        </p:nvSpPr>
        <p:spPr>
          <a:xfrm>
            <a:off x="134007" y="-1124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Product Pricing and Customer Incentives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A1BB7B2-44B4-F545-8E22-24A5A3009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5138" y="822768"/>
            <a:ext cx="4985540" cy="2395878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C6061B97-CC13-644E-A97C-E62AB6D230EC}"/>
              </a:ext>
            </a:extLst>
          </p:cNvPr>
          <p:cNvGrpSpPr/>
          <p:nvPr/>
        </p:nvGrpSpPr>
        <p:grpSpPr>
          <a:xfrm>
            <a:off x="5959041" y="3267004"/>
            <a:ext cx="4446922" cy="3173552"/>
            <a:chOff x="6609909" y="3479694"/>
            <a:chExt cx="4545411" cy="3322234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7376C28-6EB1-0C4D-BAC8-321837E593F5}"/>
                </a:ext>
              </a:extLst>
            </p:cNvPr>
            <p:cNvGrpSpPr/>
            <p:nvPr/>
          </p:nvGrpSpPr>
          <p:grpSpPr>
            <a:xfrm>
              <a:off x="6609909" y="3869779"/>
              <a:ext cx="4545411" cy="2932149"/>
              <a:chOff x="6668218" y="3774861"/>
              <a:chExt cx="4545411" cy="2932149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D530D058-850D-9D40-BAA7-1E02E9853E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420" t="10872" r="7184"/>
              <a:stretch/>
            </p:blipFill>
            <p:spPr>
              <a:xfrm>
                <a:off x="6960606" y="3774861"/>
                <a:ext cx="4253023" cy="2932149"/>
              </a:xfrm>
              <a:prstGeom prst="rect">
                <a:avLst/>
              </a:prstGeom>
            </p:spPr>
          </p:pic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F43DAF4-98A9-6741-A515-147C9AFF71DC}"/>
                  </a:ext>
                </a:extLst>
              </p:cNvPr>
              <p:cNvSpPr txBox="1"/>
              <p:nvPr/>
            </p:nvSpPr>
            <p:spPr>
              <a:xfrm rot="16200000">
                <a:off x="6050773" y="5016416"/>
                <a:ext cx="151188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Quantity of Products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0E5CE3D-1761-344B-A050-62F8CF386856}"/>
                </a:ext>
              </a:extLst>
            </p:cNvPr>
            <p:cNvSpPr txBox="1"/>
            <p:nvPr/>
          </p:nvSpPr>
          <p:spPr>
            <a:xfrm>
              <a:off x="8182567" y="3479694"/>
              <a:ext cx="2152134" cy="3900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Discounted Products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B4BC233-F31B-5B4E-BBA8-198E8B9073CA}"/>
              </a:ext>
            </a:extLst>
          </p:cNvPr>
          <p:cNvGrpSpPr/>
          <p:nvPr/>
        </p:nvGrpSpPr>
        <p:grpSpPr>
          <a:xfrm>
            <a:off x="888142" y="3218646"/>
            <a:ext cx="4748829" cy="3367295"/>
            <a:chOff x="329057" y="3051541"/>
            <a:chExt cx="4748829" cy="336729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0433C4D-F809-D74A-8FFC-5EB478520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614" t="8026" r="6407"/>
            <a:stretch/>
          </p:blipFill>
          <p:spPr>
            <a:xfrm>
              <a:off x="822769" y="3390095"/>
              <a:ext cx="4255117" cy="3028741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11B5E49-B3CA-D246-8BB4-3EFD3BC8C2DB}"/>
                </a:ext>
              </a:extLst>
            </p:cNvPr>
            <p:cNvSpPr txBox="1"/>
            <p:nvPr/>
          </p:nvSpPr>
          <p:spPr>
            <a:xfrm rot="16200000">
              <a:off x="-288388" y="4615923"/>
              <a:ext cx="151188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Quantity of Products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BD57439-26F2-2949-A74F-2A3DAC2DBCA7}"/>
                </a:ext>
              </a:extLst>
            </p:cNvPr>
            <p:cNvSpPr/>
            <p:nvPr/>
          </p:nvSpPr>
          <p:spPr>
            <a:xfrm>
              <a:off x="2851043" y="3051541"/>
              <a:ext cx="604538" cy="3030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3A8771C8-EB36-5C4F-A35F-5C642EEACB6A}"/>
              </a:ext>
            </a:extLst>
          </p:cNvPr>
          <p:cNvSpPr/>
          <p:nvPr/>
        </p:nvSpPr>
        <p:spPr>
          <a:xfrm>
            <a:off x="3411761" y="3442543"/>
            <a:ext cx="385695" cy="1488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C1EA84B-3B4A-1146-B35F-9A94E40FEE5C}"/>
              </a:ext>
            </a:extLst>
          </p:cNvPr>
          <p:cNvSpPr txBox="1"/>
          <p:nvPr/>
        </p:nvSpPr>
        <p:spPr>
          <a:xfrm>
            <a:off x="3209057" y="3284041"/>
            <a:ext cx="11767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All Products</a:t>
            </a:r>
          </a:p>
        </p:txBody>
      </p:sp>
    </p:spTree>
    <p:extLst>
      <p:ext uri="{BB962C8B-B14F-4D97-AF65-F5344CB8AC3E}">
        <p14:creationId xmlns:p14="http://schemas.microsoft.com/office/powerpoint/2010/main" val="1745077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064913F-6924-9B48-93C7-E8B9B6D1DEB3}"/>
              </a:ext>
            </a:extLst>
          </p:cNvPr>
          <p:cNvSpPr txBox="1">
            <a:spLocks/>
          </p:cNvSpPr>
          <p:nvPr/>
        </p:nvSpPr>
        <p:spPr>
          <a:xfrm>
            <a:off x="134006" y="1193843"/>
            <a:ext cx="658577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How do we measure performance of our sales team? Do certain employees perform better than others?</a:t>
            </a:r>
          </a:p>
          <a:p>
            <a:endParaRPr lang="en-US" sz="16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0B4E1AF-80EB-1449-B7BB-031B4196DF9A}"/>
              </a:ext>
            </a:extLst>
          </p:cNvPr>
          <p:cNvSpPr txBox="1">
            <a:spLocks/>
          </p:cNvSpPr>
          <p:nvPr/>
        </p:nvSpPr>
        <p:spPr>
          <a:xfrm>
            <a:off x="134007" y="-1124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Sales Performance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CB8E6D9-2DF9-1F44-94D6-846F7E3341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5016246"/>
              </p:ext>
            </p:extLst>
          </p:nvPr>
        </p:nvGraphicFramePr>
        <p:xfrm>
          <a:off x="343113" y="2348732"/>
          <a:ext cx="6167556" cy="3520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9972">
                  <a:extLst>
                    <a:ext uri="{9D8B030D-6E8A-4147-A177-3AD203B41FA5}">
                      <a16:colId xmlns:a16="http://schemas.microsoft.com/office/drawing/2014/main" val="770723158"/>
                    </a:ext>
                  </a:extLst>
                </a:gridCol>
                <a:gridCol w="765544">
                  <a:extLst>
                    <a:ext uri="{9D8B030D-6E8A-4147-A177-3AD203B41FA5}">
                      <a16:colId xmlns:a16="http://schemas.microsoft.com/office/drawing/2014/main" val="1779033391"/>
                    </a:ext>
                  </a:extLst>
                </a:gridCol>
                <a:gridCol w="999461">
                  <a:extLst>
                    <a:ext uri="{9D8B030D-6E8A-4147-A177-3AD203B41FA5}">
                      <a16:colId xmlns:a16="http://schemas.microsoft.com/office/drawing/2014/main" val="815580259"/>
                    </a:ext>
                  </a:extLst>
                </a:gridCol>
                <a:gridCol w="1786270">
                  <a:extLst>
                    <a:ext uri="{9D8B030D-6E8A-4147-A177-3AD203B41FA5}">
                      <a16:colId xmlns:a16="http://schemas.microsoft.com/office/drawing/2014/main" val="3428498716"/>
                    </a:ext>
                  </a:extLst>
                </a:gridCol>
                <a:gridCol w="1776309">
                  <a:extLst>
                    <a:ext uri="{9D8B030D-6E8A-4147-A177-3AD203B41FA5}">
                      <a16:colId xmlns:a16="http://schemas.microsoft.com/office/drawing/2014/main" val="3638129207"/>
                    </a:ext>
                  </a:extLst>
                </a:gridCol>
              </a:tblGrid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Employee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Total Products Sold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Total Sale ($)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Time Period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03722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Janet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5,661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$154,666.63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04/14/2013-04/30/2014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year, 16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1544823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Nancy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5,445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$141,941.01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04/16/2013- 05/06/2014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year, 20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33518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Margaret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5,767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$140,336.79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04/08/2013-05/06/2014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year, 28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540119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Andrew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4,553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$137,291.92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04/10/2013-05/05/2014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year, 25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646702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Robert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3,501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$88,825.14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04/15/2013-05/06/2014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year, 21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030859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Laura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3,980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$85,937.84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04/07/2013-05/06/2014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year, 29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925711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Anne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1,884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$64,941.57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04/09/2013-04/29/2014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year, 20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768578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Michael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2,308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$53,371.08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04/09/2013-04/23/2014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 year, 14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869361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Steven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2,075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$48,061.96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07/04/2012-04/22/2014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 year, 9 months, 18 days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764524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55236791-420E-814C-8409-4711916A2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0182" y="3445125"/>
            <a:ext cx="5329338" cy="33204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373CB1-4A59-EC4E-86F0-4A140941DB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4"/>
          <a:stretch/>
        </p:blipFill>
        <p:spPr>
          <a:xfrm>
            <a:off x="6510669" y="27682"/>
            <a:ext cx="5471980" cy="331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11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9464E2A-68D8-FF4F-9A8F-2699B58CAD48}"/>
              </a:ext>
            </a:extLst>
          </p:cNvPr>
          <p:cNvSpPr txBox="1">
            <a:spLocks/>
          </p:cNvSpPr>
          <p:nvPr/>
        </p:nvSpPr>
        <p:spPr>
          <a:xfrm>
            <a:off x="164052" y="1213102"/>
            <a:ext cx="6406870" cy="7539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Are reorder levels effective indicators of popularity of our products offerings?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3C6733A-1603-634C-AE92-45C4AFB5B9D1}"/>
              </a:ext>
            </a:extLst>
          </p:cNvPr>
          <p:cNvSpPr txBox="1">
            <a:spLocks/>
          </p:cNvSpPr>
          <p:nvPr/>
        </p:nvSpPr>
        <p:spPr>
          <a:xfrm>
            <a:off x="134007" y="-1124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Customer Buying Trends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C2F0F49-96B8-2E43-910C-F95842A40E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095283"/>
              </p:ext>
            </p:extLst>
          </p:nvPr>
        </p:nvGraphicFramePr>
        <p:xfrm>
          <a:off x="7315200" y="135576"/>
          <a:ext cx="3087748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3874">
                  <a:extLst>
                    <a:ext uri="{9D8B030D-6E8A-4147-A177-3AD203B41FA5}">
                      <a16:colId xmlns:a16="http://schemas.microsoft.com/office/drawing/2014/main" val="242797053"/>
                    </a:ext>
                  </a:extLst>
                </a:gridCol>
                <a:gridCol w="1543874">
                  <a:extLst>
                    <a:ext uri="{9D8B030D-6E8A-4147-A177-3AD203B41FA5}">
                      <a16:colId xmlns:a16="http://schemas.microsoft.com/office/drawing/2014/main" val="2988577669"/>
                    </a:ext>
                  </a:extLst>
                </a:gridCol>
              </a:tblGrid>
              <a:tr h="241385">
                <a:tc>
                  <a:txBody>
                    <a:bodyPr/>
                    <a:lstStyle/>
                    <a:p>
                      <a:r>
                        <a:rPr lang="en-US" sz="1400" dirty="0"/>
                        <a:t>Reorder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Number of Orders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1798203"/>
                  </a:ext>
                </a:extLst>
              </a:tr>
              <a:tr h="241385">
                <a:tc>
                  <a:txBody>
                    <a:bodyPr/>
                    <a:lstStyle/>
                    <a:p>
                      <a:r>
                        <a:rPr lang="en-US" sz="1400" dirty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7320260"/>
                  </a:ext>
                </a:extLst>
              </a:tr>
              <a:tr h="241385">
                <a:tc>
                  <a:txBody>
                    <a:bodyPr/>
                    <a:lstStyle/>
                    <a:p>
                      <a:r>
                        <a:rPr lang="en-US" sz="1400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267557"/>
                  </a:ext>
                </a:extLst>
              </a:tr>
              <a:tr h="241385">
                <a:tc>
                  <a:txBody>
                    <a:bodyPr/>
                    <a:lstStyle/>
                    <a:p>
                      <a:r>
                        <a:rPr lang="en-US" sz="1400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081272"/>
                  </a:ext>
                </a:extLst>
              </a:tr>
              <a:tr h="2413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075806"/>
                  </a:ext>
                </a:extLst>
              </a:tr>
              <a:tr h="2413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4331825"/>
                  </a:ext>
                </a:extLst>
              </a:tr>
              <a:tr h="2413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015933"/>
                  </a:ext>
                </a:extLst>
              </a:tr>
            </a:tbl>
          </a:graphicData>
        </a:graphic>
      </p:graphicFrame>
      <p:pic>
        <p:nvPicPr>
          <p:cNvPr id="17" name="Picture 16">
            <a:extLst>
              <a:ext uri="{FF2B5EF4-FFF2-40B4-BE49-F238E27FC236}">
                <a16:creationId xmlns:a16="http://schemas.microsoft.com/office/drawing/2014/main" id="{D598FE85-2112-6044-8DE3-050F57A10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13" y="2080450"/>
            <a:ext cx="6148948" cy="428386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077E19F-29A5-8D4D-9794-FD15240AB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9712" y="2501264"/>
            <a:ext cx="4829616" cy="338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393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5C47076-1EBE-5747-A409-50887BFFD47A}"/>
              </a:ext>
            </a:extLst>
          </p:cNvPr>
          <p:cNvSpPr txBox="1">
            <a:spLocks/>
          </p:cNvSpPr>
          <p:nvPr/>
        </p:nvSpPr>
        <p:spPr>
          <a:xfrm>
            <a:off x="214831" y="1333751"/>
            <a:ext cx="110237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How does distance between supplier and customer impact freight costs for shipping our products? Do orders within the same region result in lower shipping costs? Or higher?</a:t>
            </a:r>
          </a:p>
          <a:p>
            <a:endParaRPr lang="en-US" sz="16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19C0723-67B3-5D4E-B41C-DFC63DC6F9F0}"/>
              </a:ext>
            </a:extLst>
          </p:cNvPr>
          <p:cNvSpPr txBox="1">
            <a:spLocks/>
          </p:cNvSpPr>
          <p:nvPr/>
        </p:nvSpPr>
        <p:spPr>
          <a:xfrm>
            <a:off x="134007" y="-1124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Shipping Logistics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F17D58-AA21-874B-ACEC-CCF1023C1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07" y="2498651"/>
            <a:ext cx="5762101" cy="36310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CF0690-BAF6-2241-B7A9-2093D1B61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108" y="2498651"/>
            <a:ext cx="5762101" cy="367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077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95D0-5017-EA4B-9FCD-B2C02B0FF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DFA16-8666-4C46-9A2E-4A1490D2C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8787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sz="2200" b="1" dirty="0"/>
              <a:t>Product Pricing</a:t>
            </a:r>
          </a:p>
          <a:p>
            <a:pPr lvl="1"/>
            <a:r>
              <a:rPr lang="en-US" sz="1700" dirty="0"/>
              <a:t>Discounts have a significant effect on the quantity of products sold</a:t>
            </a:r>
          </a:p>
          <a:p>
            <a:pPr lvl="1"/>
            <a:r>
              <a:rPr lang="en-US" sz="1700" dirty="0"/>
              <a:t>Each of the major discount levels affects quantity</a:t>
            </a:r>
          </a:p>
          <a:p>
            <a:pPr lvl="1"/>
            <a:r>
              <a:rPr lang="en-US" sz="1700" dirty="0"/>
              <a:t>We do not see a significant uptick of products sold at 25% versus 5%</a:t>
            </a:r>
          </a:p>
          <a:p>
            <a:pPr lvl="1"/>
            <a:r>
              <a:rPr lang="en-US" sz="1700" dirty="0"/>
              <a:t>Next Step: Advise our sales team to relax levels of discounts</a:t>
            </a:r>
          </a:p>
          <a:p>
            <a:r>
              <a:rPr lang="en-US" sz="2200" b="1" dirty="0"/>
              <a:t>Sales Performance</a:t>
            </a:r>
          </a:p>
          <a:p>
            <a:pPr lvl="1"/>
            <a:r>
              <a:rPr lang="en-US" sz="1700" dirty="0"/>
              <a:t>All sales employees (exception of Steven) have been operating for same time period but Janet, Nancy, and Margaret have been the most successful</a:t>
            </a:r>
          </a:p>
          <a:p>
            <a:pPr lvl="1"/>
            <a:r>
              <a:rPr lang="en-US" sz="1700" dirty="0"/>
              <a:t>Next Step: Apply top sales techniques to whole team</a:t>
            </a:r>
          </a:p>
          <a:p>
            <a:r>
              <a:rPr lang="en-US" sz="2200" b="1" dirty="0"/>
              <a:t>Customer Buying Trends</a:t>
            </a:r>
          </a:p>
          <a:p>
            <a:pPr lvl="1"/>
            <a:r>
              <a:rPr lang="en-US" sz="1700" dirty="0"/>
              <a:t>No clear trend to discern from reorder levels</a:t>
            </a:r>
          </a:p>
          <a:p>
            <a:pPr lvl="1"/>
            <a:r>
              <a:rPr lang="en-US" sz="1700" dirty="0"/>
              <a:t>Next Step: Focus sales team on how to best promote reorders of products</a:t>
            </a:r>
            <a:endParaRPr lang="en-US" sz="1700" b="1" dirty="0"/>
          </a:p>
          <a:p>
            <a:r>
              <a:rPr lang="en-US" sz="2200" b="1" dirty="0"/>
              <a:t>Shipping Logistics</a:t>
            </a:r>
          </a:p>
          <a:p>
            <a:pPr lvl="1"/>
            <a:r>
              <a:rPr lang="en-US" sz="1700" dirty="0"/>
              <a:t>Shipping costs differ for orders within a region compared to orders where customer and supplier are in separate regions</a:t>
            </a:r>
          </a:p>
          <a:p>
            <a:pPr lvl="1"/>
            <a:r>
              <a:rPr lang="en-US" sz="1700" dirty="0"/>
              <a:t>Some regions have higher costs internally</a:t>
            </a:r>
          </a:p>
          <a:p>
            <a:pPr lvl="1"/>
            <a:r>
              <a:rPr lang="en-US" sz="1700" dirty="0"/>
              <a:t>Next Step: Investigate driving factors that increase freight costs within a region</a:t>
            </a:r>
          </a:p>
          <a:p>
            <a:endParaRPr lang="en-US" sz="2000" b="1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60651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11542</TotalTime>
  <Words>517</Words>
  <Application>Microsoft Macintosh PowerPoint</Application>
  <PresentationFormat>Widescreen</PresentationFormat>
  <Paragraphs>138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Improving Business Efficiency: Food Distribution</vt:lpstr>
      <vt:lpstr>Understanding Our Business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ROUTH</dc:creator>
  <cp:lastModifiedBy>PATRICK ROUTH</cp:lastModifiedBy>
  <cp:revision>47</cp:revision>
  <dcterms:created xsi:type="dcterms:W3CDTF">2019-05-13T20:47:32Z</dcterms:created>
  <dcterms:modified xsi:type="dcterms:W3CDTF">2019-05-21T21:10:23Z</dcterms:modified>
</cp:coreProperties>
</file>

<file path=docProps/thumbnail.jpeg>
</file>